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76" r:id="rId3"/>
    <p:sldId id="263" r:id="rId4"/>
    <p:sldId id="288" r:id="rId5"/>
    <p:sldId id="268" r:id="rId6"/>
    <p:sldId id="266" r:id="rId7"/>
    <p:sldId id="267" r:id="rId8"/>
    <p:sldId id="283" r:id="rId9"/>
    <p:sldId id="278" r:id="rId10"/>
    <p:sldId id="285" r:id="rId11"/>
    <p:sldId id="284" r:id="rId12"/>
    <p:sldId id="287" r:id="rId13"/>
    <p:sldId id="289" r:id="rId14"/>
    <p:sldId id="290" r:id="rId15"/>
    <p:sldId id="286" r:id="rId16"/>
    <p:sldId id="282" r:id="rId17"/>
    <p:sldId id="279" r:id="rId18"/>
  </p:sldIdLst>
  <p:sldSz cx="24123650" cy="15230475"/>
  <p:notesSz cx="6888163" cy="10018713"/>
  <p:defaultTextStyle>
    <a:defPPr>
      <a:defRPr lang="nl-NL"/>
    </a:defPPr>
    <a:lvl1pPr marL="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439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878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317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7568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2196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635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7074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9513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7">
          <p15:clr>
            <a:srgbClr val="A4A3A4"/>
          </p15:clr>
        </p15:guide>
        <p15:guide id="2" pos="7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094" y="62"/>
      </p:cViewPr>
      <p:guideLst>
        <p:guide orient="horz" pos="4797"/>
        <p:guide pos="7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436" cy="501016"/>
          </a:xfrm>
          <a:prstGeom prst="rect">
            <a:avLst/>
          </a:prstGeom>
        </p:spPr>
        <p:txBody>
          <a:bodyPr vert="horz" lIns="93406" tIns="46703" rIns="93406" bIns="4670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98" y="1"/>
            <a:ext cx="2984436" cy="501016"/>
          </a:xfrm>
          <a:prstGeom prst="rect">
            <a:avLst/>
          </a:prstGeom>
        </p:spPr>
        <p:txBody>
          <a:bodyPr vert="horz" lIns="93406" tIns="46703" rIns="93406" bIns="46703" rtlCol="0"/>
          <a:lstStyle>
            <a:lvl1pPr algn="r">
              <a:defRPr sz="1200"/>
            </a:lvl1pPr>
          </a:lstStyle>
          <a:p>
            <a:fld id="{8013AE6A-A3D5-4102-8C12-AB2A9FD459F1}" type="datetimeFigureOut">
              <a:rPr lang="nl-NL" smtClean="0"/>
              <a:t>6-2-2018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516081"/>
            <a:ext cx="2984436" cy="501016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98" y="9516081"/>
            <a:ext cx="2984436" cy="501016"/>
          </a:xfrm>
          <a:prstGeom prst="rect">
            <a:avLst/>
          </a:prstGeom>
        </p:spPr>
        <p:txBody>
          <a:bodyPr vert="horz" lIns="93406" tIns="46703" rIns="93406" bIns="46703" rtlCol="0" anchor="b"/>
          <a:lstStyle>
            <a:lvl1pPr algn="r">
              <a:defRPr sz="1200"/>
            </a:lvl1pPr>
          </a:lstStyle>
          <a:p>
            <a:fld id="{D36E5812-B900-4747-B84E-11A838D65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8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tel 5"/>
          <p:cNvSpPr>
            <a:spLocks noGrp="1"/>
          </p:cNvSpPr>
          <p:nvPr>
            <p:ph type="title" hasCustomPrompt="1"/>
          </p:nvPr>
        </p:nvSpPr>
        <p:spPr>
          <a:xfrm>
            <a:off x="7296400" y="8216798"/>
            <a:ext cx="12480729" cy="582785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Plaats hier uw tekst.</a:t>
            </a:r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tekst.</a:t>
            </a:r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000"/>
            </a:lvl2pPr>
            <a:lvl3pPr marL="864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/>
            </a:lvl3pPr>
            <a:lvl4pPr marL="1296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600"/>
            </a:lvl4pPr>
          </a:lstStyle>
          <a:p>
            <a:pPr lvl="0"/>
            <a:r>
              <a:rPr lang="nl-NL" dirty="0"/>
              <a:t>Plaats hier uw tekst.</a:t>
            </a:r>
          </a:p>
          <a:p>
            <a:pPr lvl="1"/>
            <a:r>
              <a:rPr lang="nl-NL" dirty="0"/>
              <a:t>Plaats hier uw tekst.</a:t>
            </a:r>
          </a:p>
          <a:p>
            <a:pPr lvl="2"/>
            <a:r>
              <a:rPr lang="nl-NL" dirty="0"/>
              <a:t>Plaats hier uw tekst.</a:t>
            </a:r>
          </a:p>
          <a:p>
            <a:pPr lvl="3"/>
            <a:r>
              <a:rPr lang="nl-NL" dirty="0"/>
              <a:t>Plaats hier uw tekst.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  <p:extLst>
      <p:ext uri="{BB962C8B-B14F-4D97-AF65-F5344CB8AC3E}">
        <p14:creationId xmlns:p14="http://schemas.microsoft.com/office/powerpoint/2010/main" val="414827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tekst.</a:t>
            </a:r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 of een grafiek te plaatsen.</a:t>
            </a:r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met opsomming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Symbol" panose="05050102010706020507" pitchFamily="18" charset="2"/>
              <a:buChar char=""/>
              <a:defRPr sz="2800" baseline="0"/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/>
              <a:t>Plaats hier uw tekst.</a:t>
            </a:r>
          </a:p>
          <a:p>
            <a:pPr lvl="1"/>
            <a:r>
              <a:rPr lang="nl-NL" dirty="0"/>
              <a:t>Plaats hier uw tekst</a:t>
            </a:r>
          </a:p>
          <a:p>
            <a:pPr lvl="2"/>
            <a:r>
              <a:rPr lang="nl-NL" dirty="0"/>
              <a:t>Plaats hier uw tekst</a:t>
            </a:r>
          </a:p>
          <a:p>
            <a:pPr lvl="3"/>
            <a:r>
              <a:rPr lang="nl-NL" dirty="0"/>
              <a:t>Plaats hier uw tekst</a:t>
            </a:r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 of een grafiek te plaatsen.</a:t>
            </a:r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  <p:extLst>
      <p:ext uri="{BB962C8B-B14F-4D97-AF65-F5344CB8AC3E}">
        <p14:creationId xmlns:p14="http://schemas.microsoft.com/office/powerpoint/2010/main" val="26868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3726805"/>
            <a:ext cx="16930688" cy="1010353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afbeelding, grafiek of een ander media document te plaatsen.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601" y="1710581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kop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1501437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afbeelding, grafiek of een ander media document te plaatsen.</a:t>
            </a:r>
          </a:p>
        </p:txBody>
      </p:sp>
    </p:spTree>
    <p:extLst>
      <p:ext uri="{BB962C8B-B14F-4D97-AF65-F5344CB8AC3E}">
        <p14:creationId xmlns:p14="http://schemas.microsoft.com/office/powerpoint/2010/main" val="17169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4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035842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afbeelding, grafiek of een ander media document te plaatsen.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1060450" y="13187363"/>
            <a:ext cx="16930688" cy="1214437"/>
          </a:xfrm>
          <a:prstGeom prst="rect">
            <a:avLst/>
          </a:prstGeom>
        </p:spPr>
        <p:txBody>
          <a:bodyPr/>
          <a:lstStyle>
            <a:lvl2pPr marL="0">
              <a:buFontTx/>
              <a:buNone/>
              <a:defRPr sz="3200" baseline="0">
                <a:solidFill>
                  <a:srgbClr val="002F5F"/>
                </a:solidFill>
              </a:defRPr>
            </a:lvl2pPr>
          </a:lstStyle>
          <a:p>
            <a:pPr lvl="1"/>
            <a:r>
              <a:rPr lang="nl-NL" dirty="0"/>
              <a:t>Plaats hier uw bijschrift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4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275480" y="7686675"/>
            <a:ext cx="12501650" cy="6286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 of een grafiek te plaatsen.</a:t>
            </a:r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tekst.</a:t>
            </a:r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3204825" y="6900857"/>
            <a:ext cx="7572375" cy="70723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 of een grafiek te plaatsen.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2" y="3686175"/>
            <a:ext cx="9144064" cy="10287000"/>
          </a:xfrm>
          <a:prstGeom prst="rect">
            <a:avLst/>
          </a:prstGeom>
        </p:spPr>
        <p:txBody>
          <a:bodyPr wrap="square" lIns="0"/>
          <a:lstStyle>
            <a:lvl1pPr marL="0" marR="0" indent="432000" algn="l" defTabSz="2520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F5F"/>
              </a:buClr>
              <a:buSzPct val="125000"/>
              <a:buFont typeface="Tahoma" pitchFamily="34" charset="0"/>
              <a:buChar char="•"/>
              <a:tabLst/>
              <a:defRPr sz="3200" b="0">
                <a:solidFill>
                  <a:schemeClr val="tx1"/>
                </a:solidFill>
              </a:defRPr>
            </a:lvl1pPr>
            <a:lvl2pPr marL="432000" indent="432000" defTabSz="252000">
              <a:spcBef>
                <a:spcPts val="0"/>
              </a:spcBef>
              <a:buSzPct val="100000"/>
              <a:buFont typeface="Arial" pitchFamily="34" charset="0"/>
              <a:buChar char="•"/>
              <a:tabLst/>
              <a:defRPr sz="3000" b="0" baseline="0">
                <a:solidFill>
                  <a:schemeClr val="tx1"/>
                </a:solidFill>
              </a:defRPr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/>
              <a:t>Plaats hier uw tekst.</a:t>
            </a:r>
          </a:p>
          <a:p>
            <a:pPr lvl="1"/>
            <a:r>
              <a:rPr lang="nl-NL" dirty="0"/>
              <a:t>Plaats hier uw tekst.</a:t>
            </a:r>
          </a:p>
          <a:p>
            <a:pPr lvl="2"/>
            <a:r>
              <a:rPr lang="nl-NL" dirty="0"/>
              <a:t>Plaats hier uw tekst.</a:t>
            </a:r>
          </a:p>
          <a:p>
            <a:pPr lvl="3"/>
            <a:r>
              <a:rPr lang="nl-NL" dirty="0"/>
              <a:t>Plaats hier uw tekst.</a:t>
            </a:r>
          </a:p>
          <a:p>
            <a:pPr lvl="0"/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1561763" y="3686175"/>
            <a:ext cx="8001000" cy="10287000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hier om een afbeelding of een grafiek te plaatsen.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tekst.</a:t>
            </a:r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Plaats hier uw titel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 baseline="0"/>
            </a:lvl2pPr>
            <a:lvl3pPr marL="864000" indent="432000">
              <a:defRPr sz="2800"/>
            </a:lvl3pPr>
            <a:lvl4pPr marL="1753200" indent="-457200"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/>
              <a:t>Plaats hier uw tekst.</a:t>
            </a:r>
          </a:p>
          <a:p>
            <a:pPr lvl="1"/>
            <a:r>
              <a:rPr lang="nl-NL" dirty="0"/>
              <a:t>Plaats hier uw tekst</a:t>
            </a:r>
          </a:p>
          <a:p>
            <a:pPr lvl="2"/>
            <a:r>
              <a:rPr lang="nl-NL" dirty="0"/>
              <a:t>Plaats hier uw tekst.</a:t>
            </a:r>
          </a:p>
          <a:p>
            <a:pPr lvl="3"/>
            <a:r>
              <a:rPr lang="nl-NL" dirty="0"/>
              <a:t>Plaats hier uw tekst.</a:t>
            </a:r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Onderwerp presentatie</a:t>
            </a:r>
          </a:p>
        </p:txBody>
      </p:sp>
    </p:spTree>
    <p:extLst>
      <p:ext uri="{BB962C8B-B14F-4D97-AF65-F5344CB8AC3E}">
        <p14:creationId xmlns:p14="http://schemas.microsoft.com/office/powerpoint/2010/main" val="11311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8"/>
          <p:cNvSpPr txBox="1">
            <a:spLocks/>
          </p:cNvSpPr>
          <p:nvPr/>
        </p:nvSpPr>
        <p:spPr>
          <a:xfrm>
            <a:off x="18470537" y="14744029"/>
            <a:ext cx="4320480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486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Koninklijk Instituut Van Ingenieurs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75" r:id="rId3"/>
    <p:sldLayoutId id="2147483676" r:id="rId4"/>
    <p:sldLayoutId id="2147483677" r:id="rId5"/>
    <p:sldLayoutId id="2147483665" r:id="rId6"/>
    <p:sldLayoutId id="2147483672" r:id="rId7"/>
    <p:sldLayoutId id="2147483664" r:id="rId8"/>
    <p:sldLayoutId id="2147483679" r:id="rId9"/>
    <p:sldLayoutId id="2147483666" r:id="rId10"/>
    <p:sldLayoutId id="2147483680" r:id="rId11"/>
    <p:sldLayoutId id="2147483667" r:id="rId12"/>
    <p:sldLayoutId id="2147483681" r:id="rId13"/>
    <p:sldLayoutId id="2147483673" r:id="rId14"/>
    <p:sldLayoutId id="2147483682" r:id="rId15"/>
    <p:sldLayoutId id="2147483674" r:id="rId16"/>
    <p:sldLayoutId id="2147483678" r:id="rId17"/>
  </p:sldLayoutIdLst>
  <p:txStyles>
    <p:titleStyle>
      <a:lvl1pPr algn="ctr" defTabSz="2248676" rtl="0" eaLnBrk="1" latinLnBrk="0" hangingPunct="1">
        <a:spcBef>
          <a:spcPct val="0"/>
        </a:spcBef>
        <a:buNone/>
        <a:defRPr sz="1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3252" indent="-843252" algn="l" defTabSz="22486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27048" indent="-702711" algn="l" defTabSz="224867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10842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35180" indent="-562169" algn="l" defTabSz="2248676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59518" indent="-562169" algn="l" defTabSz="2248676" rtl="0" eaLnBrk="1" latinLnBrk="0" hangingPunct="1">
        <a:spcBef>
          <a:spcPct val="20000"/>
        </a:spcBef>
        <a:buFont typeface="Arial" pitchFamily="34" charset="0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83856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308194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432529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556867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33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8676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3011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7349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21687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6025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70363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469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s.bmwgroup.com/netherlands/article/detail/T0274819NL/nieuwe-batterijtechnologie-wint-bmw-startup-challenge-leydenjar-technologies-verlaagt-kosten-en-vergroot-actieradius?language=nl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941145" y="3654797"/>
            <a:ext cx="16849872" cy="2769168"/>
          </a:xfrm>
        </p:spPr>
        <p:txBody>
          <a:bodyPr/>
          <a:lstStyle/>
          <a:p>
            <a:r>
              <a:rPr lang="nl-NL" dirty="0"/>
              <a:t>Koninklijk Instituut Van Ingenieurs</a:t>
            </a:r>
          </a:p>
          <a:p>
            <a:r>
              <a:rPr lang="nl-NL" sz="6000" b="0" dirty="0"/>
              <a:t>        Engineering Society</a:t>
            </a:r>
            <a:br>
              <a:rPr lang="nl-NL" dirty="0"/>
            </a:b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941145" y="6775077"/>
            <a:ext cx="14329592" cy="7632848"/>
          </a:xfrm>
        </p:spPr>
        <p:txBody>
          <a:bodyPr/>
          <a:lstStyle/>
          <a:p>
            <a:r>
              <a:rPr lang="nl-NL" sz="6000" dirty="0"/>
              <a:t>“Meet &amp; Greet”</a:t>
            </a:r>
            <a:br>
              <a:rPr lang="nl-NL" sz="6000" dirty="0"/>
            </a:br>
            <a:r>
              <a:rPr lang="nl-NL" sz="6000" dirty="0"/>
              <a:t>Afdeling Duurzame Technologie</a:t>
            </a:r>
            <a:br>
              <a:rPr lang="nl-NL" sz="6000" i="1" dirty="0"/>
            </a:br>
            <a:br>
              <a:rPr lang="nl-NL" sz="6000" i="1" dirty="0"/>
            </a:br>
            <a:r>
              <a:rPr lang="nl-NL" sz="6000" i="1" dirty="0"/>
              <a:t>Dinsdag 6 februari 2018</a:t>
            </a:r>
            <a:br>
              <a:rPr lang="nl-NL" sz="4800" dirty="0"/>
            </a:br>
            <a:r>
              <a:rPr lang="nl-NL" sz="4800" dirty="0"/>
              <a:t>Locatie </a:t>
            </a:r>
            <a:r>
              <a:rPr lang="nl-NL" sz="6000" dirty="0"/>
              <a:t>”Antropia” Driebergen</a:t>
            </a:r>
            <a:br>
              <a:rPr lang="nl-NL" sz="6000" dirty="0"/>
            </a:br>
            <a:r>
              <a:rPr lang="nl-NL" sz="6000" dirty="0"/>
              <a:t> </a:t>
            </a:r>
            <a:br>
              <a:rPr lang="nl-NL" sz="6000" dirty="0"/>
            </a:br>
            <a:r>
              <a:rPr lang="nl-NL" sz="6000" dirty="0">
                <a:solidFill>
                  <a:srgbClr val="FF0000"/>
                </a:solidFill>
              </a:rPr>
              <a:t>Van harte welkom !!!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02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4896154" cy="1571593"/>
          </a:xfrm>
        </p:spPr>
        <p:txBody>
          <a:bodyPr/>
          <a:lstStyle/>
          <a:p>
            <a:r>
              <a:rPr lang="nl-NL" sz="6000" dirty="0"/>
              <a:t>Terugblik op Meet &amp; Greet DT 2017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686175"/>
            <a:ext cx="19432658" cy="102870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Aantal ingediende suggesties / ideeën voor een activiteit DT: 60.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Uitgangspunt: indiener actief mee laten doen.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Locaties voor de activiteiten zijn verdeeld over Nederland (m.u.v. Dr. en Gr.)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Verdelen over bestuursleden: werkbelasting + regionale koppeling.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Een aantal stond op de groslijst 2017-2019 en jaarprogramma DT 2017.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Hiervan uitgevoerd : </a:t>
            </a:r>
            <a:r>
              <a:rPr lang="nl-NL" sz="4400" dirty="0" err="1"/>
              <a:t>Ecoson</a:t>
            </a:r>
            <a:r>
              <a:rPr lang="nl-NL" sz="4400" dirty="0"/>
              <a:t>, Stadskantoor Venlo en Suiker Unie.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Uitwerking aangehaakt aan bestaande structuren: </a:t>
            </a:r>
            <a:r>
              <a:rPr lang="nl-NL" sz="4400" dirty="0" err="1"/>
              <a:t>Arise</a:t>
            </a:r>
            <a:r>
              <a:rPr lang="nl-NL" sz="4400" dirty="0"/>
              <a:t>, MLGB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Clustering 8 voorstellen Zuid-Limburg:  vastgelopen.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Vastgelopen Waterbehandeling Amersfoort.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Enkele activiteiten zijn uitgevoerd door andere regio's.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4400" dirty="0"/>
              <a:t>Voor enkele activiteiten zijn de eerste contacten gelegd.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03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332633" y="1422549"/>
            <a:ext cx="17929992" cy="1368151"/>
          </a:xfrm>
        </p:spPr>
        <p:txBody>
          <a:bodyPr/>
          <a:lstStyle/>
          <a:p>
            <a:r>
              <a:rPr lang="nl-NL" sz="6000" dirty="0" err="1"/>
              <a:t>Pitches</a:t>
            </a:r>
            <a:r>
              <a:rPr lang="nl-NL" sz="6000" dirty="0"/>
              <a:t>  Meet &amp; Greet DT 6 februari 2018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332633" y="2862709"/>
            <a:ext cx="21530392" cy="11377264"/>
          </a:xfrm>
        </p:spPr>
        <p:txBody>
          <a:bodyPr/>
          <a:lstStyle/>
          <a:p>
            <a:pPr lvl="0"/>
            <a:r>
              <a:rPr lang="nl-NL" sz="4000" b="1" dirty="0"/>
              <a:t>Jan Assink: </a:t>
            </a:r>
            <a:r>
              <a:rPr lang="nl-NL" sz="4000" dirty="0"/>
              <a:t>Maatschappelijk Lokaal Goed Bezig (MLGB): Op wijkniveau zijn in Nederland bewoners, lokale bestuurders en deskundigen bezig met het duurzamer maken van de wijk. Er wordt gepresenteerd hoe dat ontstaat en werkt.</a:t>
            </a:r>
          </a:p>
          <a:p>
            <a:pPr lvl="0"/>
            <a:endParaRPr lang="nl-NL" sz="4000" b="1" dirty="0"/>
          </a:p>
          <a:p>
            <a:pPr lvl="0"/>
            <a:r>
              <a:rPr lang="nl-NL" sz="4000" b="1" dirty="0"/>
              <a:t>De studenten Simone </a:t>
            </a:r>
            <a:r>
              <a:rPr lang="nl-NL" sz="4000" b="1" dirty="0" err="1"/>
              <a:t>Hesseling</a:t>
            </a:r>
            <a:r>
              <a:rPr lang="nl-NL" sz="4000" b="1" dirty="0"/>
              <a:t> en Jasper ten Dam </a:t>
            </a:r>
            <a:r>
              <a:rPr lang="nl-NL" sz="4000" dirty="0"/>
              <a:t>van UT hebben hun presentatie genoemd: “De blik van twee studenten op de rol van hun universiteit in de duurzaamheidsontwikkeling”.</a:t>
            </a:r>
          </a:p>
          <a:p>
            <a:pPr lvl="0"/>
            <a:endParaRPr lang="nl-NL" sz="4000" b="1" dirty="0"/>
          </a:p>
          <a:p>
            <a:pPr lvl="0"/>
            <a:r>
              <a:rPr lang="nl-NL" sz="4000" b="1" dirty="0"/>
              <a:t>Mart Toxopeus </a:t>
            </a:r>
            <a:r>
              <a:rPr lang="nl-NL" sz="4000" dirty="0"/>
              <a:t>van CIRCLES project  UT vertrekt zijn presentatie van uit de stelling: We hebben slechts 1 aarde; we moeten 4 maal zo efficiënt omgaan met onze grondstoffen. CIRCLES project vertelt hoe dat kan.</a:t>
            </a:r>
          </a:p>
          <a:p>
            <a:pPr lvl="0"/>
            <a:endParaRPr lang="nl-NL" sz="4000" b="1" dirty="0"/>
          </a:p>
          <a:p>
            <a:pPr lvl="0"/>
            <a:r>
              <a:rPr lang="nl-NL" sz="4000" b="1" dirty="0"/>
              <a:t>Melissa Wijngaarden en Noor Veenhoven</a:t>
            </a:r>
            <a:r>
              <a:rPr lang="nl-NL" sz="4000" dirty="0"/>
              <a:t>  presenteren het duurzame modeconcept </a:t>
            </a:r>
            <a:r>
              <a:rPr lang="nl-NL" sz="4000" dirty="0" err="1"/>
              <a:t>CeCe</a:t>
            </a:r>
            <a:r>
              <a:rPr lang="nl-NL" sz="4000" dirty="0"/>
              <a:t>.</a:t>
            </a:r>
          </a:p>
          <a:p>
            <a:pPr lvl="0"/>
            <a:endParaRPr lang="nl-NL" sz="4000" dirty="0"/>
          </a:p>
          <a:p>
            <a:pPr lvl="0"/>
            <a:r>
              <a:rPr lang="nl-NL" sz="4000" b="1" dirty="0"/>
              <a:t>Arjen </a:t>
            </a:r>
            <a:r>
              <a:rPr lang="nl-NL" sz="4000" b="1" dirty="0" err="1"/>
              <a:t>Didden</a:t>
            </a:r>
            <a:r>
              <a:rPr lang="nl-NL" sz="4000" b="1" dirty="0"/>
              <a:t> </a:t>
            </a:r>
            <a:r>
              <a:rPr lang="nl-NL" sz="4000" dirty="0"/>
              <a:t>werkt in zijn </a:t>
            </a:r>
            <a:r>
              <a:rPr lang="nl-NL" sz="4000" dirty="0" err="1"/>
              <a:t>start-up</a:t>
            </a:r>
            <a:r>
              <a:rPr lang="nl-NL" sz="4000" dirty="0"/>
              <a:t> bedrijf </a:t>
            </a:r>
            <a:r>
              <a:rPr lang="nl-NL" sz="4000" dirty="0" err="1"/>
              <a:t>Leyden</a:t>
            </a:r>
            <a:r>
              <a:rPr lang="nl-NL" sz="4000" dirty="0"/>
              <a:t> </a:t>
            </a:r>
            <a:r>
              <a:rPr lang="nl-NL" sz="4000" dirty="0" err="1"/>
              <a:t>Jar</a:t>
            </a:r>
            <a:r>
              <a:rPr lang="nl-NL" sz="4000" dirty="0"/>
              <a:t> aan een nieuwe technologie voor de productie van batterij-anodes waarmee de energiedichtheid van Li-ion batterijen met ~50% kan worden verhoogd.</a:t>
            </a:r>
            <a:r>
              <a:rPr lang="nl-NL" sz="4000" b="1" dirty="0"/>
              <a:t> </a:t>
            </a:r>
            <a:endParaRPr lang="nl-NL" sz="4000" dirty="0"/>
          </a:p>
          <a:p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43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332633" y="1422550"/>
            <a:ext cx="18722080" cy="1368151"/>
          </a:xfrm>
        </p:spPr>
        <p:txBody>
          <a:bodyPr/>
          <a:lstStyle/>
          <a:p>
            <a:r>
              <a:rPr lang="nl-NL" sz="6000" dirty="0"/>
              <a:t>Programma Meet &amp; Greet DT 6 februari 2018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332633" y="2862709"/>
            <a:ext cx="20090232" cy="11377264"/>
          </a:xfrm>
        </p:spPr>
        <p:txBody>
          <a:bodyPr/>
          <a:lstStyle/>
          <a:p>
            <a:r>
              <a:rPr lang="nl-NL" sz="4000" b="1" dirty="0">
                <a:solidFill>
                  <a:srgbClr val="FF0000"/>
                </a:solidFill>
              </a:rPr>
              <a:t>15.00 : Ontvangst en eerste kennismaking</a:t>
            </a:r>
          </a:p>
          <a:p>
            <a:endParaRPr lang="nl-NL" sz="4000" b="1" dirty="0"/>
          </a:p>
          <a:p>
            <a:r>
              <a:rPr lang="nl-NL" sz="4000" b="1" dirty="0"/>
              <a:t>15.30 : Start plenair programma</a:t>
            </a:r>
          </a:p>
          <a:p>
            <a:r>
              <a:rPr lang="nl-NL" sz="4000" b="1" dirty="0"/>
              <a:t>	</a:t>
            </a:r>
            <a:r>
              <a:rPr lang="nl-NL" sz="3600" i="1" dirty="0"/>
              <a:t>1. Opening door Andre Dijkmans voorzitter vakafdeling DT</a:t>
            </a:r>
          </a:p>
          <a:p>
            <a:r>
              <a:rPr lang="nl-NL" sz="3600" i="1" dirty="0"/>
              <a:t>	2. Andre Dijkmans: Terugkoppeling Meet &amp; Greet 2017</a:t>
            </a:r>
          </a:p>
          <a:p>
            <a:r>
              <a:rPr lang="nl-NL" sz="3600" i="1" dirty="0"/>
              <a:t>	3. Jos </a:t>
            </a:r>
            <a:r>
              <a:rPr lang="nl-NL" sz="3600" i="1" dirty="0" err="1"/>
              <a:t>Cozijnsen</a:t>
            </a:r>
            <a:r>
              <a:rPr lang="nl-NL" sz="3600" i="1" dirty="0"/>
              <a:t>: CO2  emissierechten en emissiehandel</a:t>
            </a:r>
            <a:endParaRPr lang="nl-NL" sz="3600" i="1" dirty="0">
              <a:solidFill>
                <a:srgbClr val="FF0000"/>
              </a:solidFill>
            </a:endParaRPr>
          </a:p>
          <a:p>
            <a:r>
              <a:rPr lang="nl-NL" sz="3600" i="1" dirty="0"/>
              <a:t>	4. Bart van Beers: Testen en Risico-profilering Duurzame Technologieën .</a:t>
            </a:r>
          </a:p>
          <a:p>
            <a:r>
              <a:rPr lang="nl-NL" sz="4000" b="1" dirty="0">
                <a:solidFill>
                  <a:srgbClr val="FF0000"/>
                </a:solidFill>
              </a:rPr>
              <a:t>17.30 : Broodbuffet en verplaatsen naar andere zaal + vragenlijst</a:t>
            </a:r>
          </a:p>
          <a:p>
            <a:endParaRPr lang="nl-NL" sz="4000" b="1" dirty="0"/>
          </a:p>
          <a:p>
            <a:r>
              <a:rPr lang="nl-NL" sz="4000" b="1" dirty="0"/>
              <a:t>18.30 : </a:t>
            </a:r>
            <a:r>
              <a:rPr lang="nl-NL" sz="4000" b="1" dirty="0" err="1"/>
              <a:t>Pitches</a:t>
            </a:r>
            <a:endParaRPr lang="nl-NL" sz="4000" b="1" dirty="0"/>
          </a:p>
          <a:p>
            <a:r>
              <a:rPr lang="nl-NL" sz="4000" b="1" dirty="0"/>
              <a:t>	</a:t>
            </a:r>
            <a:r>
              <a:rPr lang="nl-NL" sz="3600" i="1" dirty="0"/>
              <a:t>1. Jan Assink: Netwerk  Maatschappelijk </a:t>
            </a:r>
            <a:r>
              <a:rPr lang="nl-NL" sz="3600" i="1" dirty="0" err="1"/>
              <a:t>Locaal</a:t>
            </a:r>
            <a:r>
              <a:rPr lang="nl-NL" sz="3600" i="1" dirty="0"/>
              <a:t> Goed Bezig(MLGB)</a:t>
            </a:r>
          </a:p>
          <a:p>
            <a:r>
              <a:rPr lang="nl-NL" sz="3600" i="1" dirty="0"/>
              <a:t>	2. Simone  </a:t>
            </a:r>
            <a:r>
              <a:rPr lang="nl-NL" sz="3600" i="1" dirty="0" err="1"/>
              <a:t>Hesseling</a:t>
            </a:r>
            <a:r>
              <a:rPr lang="nl-NL" sz="3600" i="1" dirty="0"/>
              <a:t> en Jasper ten Dam:  Verduurzamen UT</a:t>
            </a:r>
          </a:p>
          <a:p>
            <a:r>
              <a:rPr lang="nl-NL" sz="3600" i="1" dirty="0"/>
              <a:t>	3. Marten Toxopeus UT:  Het CIRCLE platform en grondstoffen</a:t>
            </a:r>
          </a:p>
          <a:p>
            <a:r>
              <a:rPr lang="nl-NL" sz="3600" i="1" dirty="0"/>
              <a:t>	4. Melissa Wijngaarden en Noor </a:t>
            </a:r>
            <a:r>
              <a:rPr lang="nl-NL" sz="3600" i="1" dirty="0" err="1"/>
              <a:t>Veenhof</a:t>
            </a:r>
            <a:r>
              <a:rPr lang="nl-NL" sz="3600" i="1" dirty="0"/>
              <a:t>:   Duurzame mode </a:t>
            </a:r>
            <a:r>
              <a:rPr lang="nl-NL" sz="3600" i="1" dirty="0" err="1"/>
              <a:t>CeCe</a:t>
            </a:r>
            <a:endParaRPr lang="nl-NL" sz="3600" i="1" dirty="0"/>
          </a:p>
          <a:p>
            <a:r>
              <a:rPr lang="nl-NL" sz="3600" i="1" dirty="0"/>
              <a:t>	5. Arjen </a:t>
            </a:r>
            <a:r>
              <a:rPr lang="nl-NL" sz="3600" i="1" dirty="0" err="1"/>
              <a:t>Didden</a:t>
            </a:r>
            <a:r>
              <a:rPr lang="nl-NL" sz="3600" i="1" dirty="0"/>
              <a:t>:  </a:t>
            </a:r>
            <a:r>
              <a:rPr lang="nl-NL" sz="3600" i="1" dirty="0" err="1"/>
              <a:t>Leyden</a:t>
            </a:r>
            <a:r>
              <a:rPr lang="nl-NL" sz="3600" i="1" dirty="0"/>
              <a:t> </a:t>
            </a:r>
            <a:r>
              <a:rPr lang="nl-NL" sz="3600" i="1" dirty="0" err="1"/>
              <a:t>Jar</a:t>
            </a:r>
            <a:r>
              <a:rPr lang="nl-NL" sz="3600" i="1" dirty="0"/>
              <a:t>  ontwikkeling  Li-ion batterijen met hogere cap.</a:t>
            </a:r>
            <a:endParaRPr lang="nl-NL" sz="4000" dirty="0"/>
          </a:p>
          <a:p>
            <a:r>
              <a:rPr lang="nl-NL" sz="4000" b="1" dirty="0"/>
              <a:t>20.30 : Afsluiting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018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8064506" cy="1571593"/>
          </a:xfrm>
        </p:spPr>
        <p:txBody>
          <a:bodyPr/>
          <a:lstStyle/>
          <a:p>
            <a:r>
              <a:rPr lang="nl-NL" sz="6000" dirty="0"/>
              <a:t>Maatschappelijk Lokaal Goed Bezig (MLGB)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006725"/>
            <a:ext cx="17002125" cy="10966450"/>
          </a:xfrm>
        </p:spPr>
        <p:txBody>
          <a:bodyPr/>
          <a:lstStyle/>
          <a:p>
            <a:endParaRPr lang="nl-NL" sz="4000" b="1" i="1" dirty="0"/>
          </a:p>
          <a:p>
            <a:r>
              <a:rPr lang="nl-NL" sz="4000" b="1" i="1" dirty="0"/>
              <a:t>Kenmerk:  </a:t>
            </a:r>
            <a:r>
              <a:rPr lang="nl-NL" sz="4000" b="1" i="1" dirty="0">
                <a:solidFill>
                  <a:srgbClr val="FF0000"/>
                </a:solidFill>
              </a:rPr>
              <a:t>Burgerinitiatief – bestuurlijk bottom-up</a:t>
            </a:r>
          </a:p>
          <a:p>
            <a:endParaRPr lang="nl-NL" sz="4000" b="1" i="1" dirty="0">
              <a:solidFill>
                <a:srgbClr val="FF0000"/>
              </a:solidFill>
            </a:endParaRPr>
          </a:p>
          <a:p>
            <a:r>
              <a:rPr lang="nl-NL" sz="4000" b="1" i="1" dirty="0"/>
              <a:t>Spreker:</a:t>
            </a:r>
          </a:p>
          <a:p>
            <a:r>
              <a:rPr lang="nl-NL" sz="4000" dirty="0"/>
              <a:t>Jan Assink via M&amp;G 2017 aangemelde potentiele activiteit DT</a:t>
            </a:r>
            <a:endParaRPr lang="nl-NL" sz="4000" i="1" dirty="0"/>
          </a:p>
          <a:p>
            <a:endParaRPr lang="nl-NL" sz="4000" b="1" i="1" dirty="0"/>
          </a:p>
          <a:p>
            <a:r>
              <a:rPr lang="nl-NL" sz="4000" b="1" i="1" dirty="0"/>
              <a:t>Titel:</a:t>
            </a:r>
            <a:r>
              <a:rPr lang="nl-NL" sz="4000" b="1" dirty="0"/>
              <a:t> </a:t>
            </a:r>
          </a:p>
          <a:p>
            <a:r>
              <a:rPr lang="nl-NL" sz="4000" dirty="0"/>
              <a:t>MLGB een KIVI DT Netwerkgroep</a:t>
            </a:r>
          </a:p>
          <a:p>
            <a:endParaRPr lang="nl-NL" sz="4000" b="1" i="1" dirty="0"/>
          </a:p>
          <a:p>
            <a:r>
              <a:rPr lang="nl-NL" sz="4000" b="1" i="1" dirty="0"/>
              <a:t>Omschrijving:</a:t>
            </a:r>
          </a:p>
          <a:p>
            <a:r>
              <a:rPr lang="nl-NL" sz="4000" dirty="0"/>
              <a:t>Op wijk- of dorpsniveau worden landelijk allerlei initiatieven ontplooid met het doel de wijk c.q. het dorp duurzamer te maken.</a:t>
            </a:r>
          </a:p>
          <a:p>
            <a:r>
              <a:rPr lang="nl-NL" sz="4000" dirty="0"/>
              <a:t>De initiatieven komen daarbij grotendeels van de bewoners en worden ondersteund door technisch deskundigen(al dan niet op vrijwillige basis).</a:t>
            </a:r>
          </a:p>
          <a:p>
            <a:endParaRPr lang="nl-NL" sz="4000" b="1" dirty="0"/>
          </a:p>
          <a:p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6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6336314" cy="1571593"/>
          </a:xfrm>
        </p:spPr>
        <p:txBody>
          <a:bodyPr/>
          <a:lstStyle/>
          <a:p>
            <a:r>
              <a:rPr lang="nl-NL" sz="6000" dirty="0"/>
              <a:t>Visie op duurzaamheidsontwikkeling UT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3006725"/>
            <a:ext cx="17002125" cy="10966450"/>
          </a:xfrm>
        </p:spPr>
        <p:txBody>
          <a:bodyPr/>
          <a:lstStyle/>
          <a:p>
            <a:r>
              <a:rPr lang="nl-NL" sz="4000" b="1" i="1" dirty="0"/>
              <a:t>Kenmerk: </a:t>
            </a:r>
            <a:r>
              <a:rPr lang="nl-NL" sz="4000" b="1" i="1" dirty="0">
                <a:solidFill>
                  <a:srgbClr val="FF0000"/>
                </a:solidFill>
              </a:rPr>
              <a:t>De studerende jeugd – de toekomst</a:t>
            </a:r>
          </a:p>
          <a:p>
            <a:endParaRPr lang="nl-NL" sz="4000" b="1" i="1" dirty="0"/>
          </a:p>
          <a:p>
            <a:r>
              <a:rPr lang="nl-NL" sz="4000" b="1" i="1" dirty="0"/>
              <a:t>Sprekers:</a:t>
            </a:r>
          </a:p>
          <a:p>
            <a:r>
              <a:rPr lang="nl-NL" sz="4000" dirty="0"/>
              <a:t>Studenten UT Simone </a:t>
            </a:r>
            <a:r>
              <a:rPr lang="nl-NL" sz="4000" dirty="0" err="1"/>
              <a:t>Hesseling</a:t>
            </a:r>
            <a:r>
              <a:rPr lang="nl-NL" sz="4000" dirty="0"/>
              <a:t> en Jasper ten Dam</a:t>
            </a:r>
          </a:p>
          <a:p>
            <a:r>
              <a:rPr lang="nl-NL" sz="4000" dirty="0"/>
              <a:t>KIVI </a:t>
            </a:r>
            <a:r>
              <a:rPr lang="nl-NL" sz="4000" dirty="0" err="1"/>
              <a:t>Students</a:t>
            </a:r>
            <a:r>
              <a:rPr lang="nl-NL" sz="4000" dirty="0"/>
              <a:t> Twente: Enkele jaren geleden gestart.</a:t>
            </a:r>
          </a:p>
          <a:p>
            <a:r>
              <a:rPr lang="nl-NL" sz="4000" dirty="0"/>
              <a:t>UT is nog niet groen!? </a:t>
            </a:r>
          </a:p>
          <a:p>
            <a:endParaRPr lang="nl-NL" sz="4000" b="1" i="1" dirty="0"/>
          </a:p>
          <a:p>
            <a:r>
              <a:rPr lang="nl-NL" sz="4000" b="1" i="1" dirty="0"/>
              <a:t>Titel:</a:t>
            </a:r>
            <a:r>
              <a:rPr lang="nl-NL" sz="4000" b="1" dirty="0"/>
              <a:t> </a:t>
            </a:r>
          </a:p>
          <a:p>
            <a:r>
              <a:rPr lang="nl-NL" sz="4000" dirty="0"/>
              <a:t>De blik van twee studenten op de rol van hun universiteit in de duurzaamheidsontwikkeling.</a:t>
            </a:r>
            <a:endParaRPr lang="nl-NL" sz="4000" i="1" dirty="0"/>
          </a:p>
          <a:p>
            <a:endParaRPr lang="nl-NL" sz="4000" b="1" i="1" dirty="0"/>
          </a:p>
          <a:p>
            <a:r>
              <a:rPr lang="nl-NL" sz="4000" b="1" i="1" dirty="0"/>
              <a:t>Omschrijving:</a:t>
            </a:r>
          </a:p>
          <a:p>
            <a:r>
              <a:rPr lang="nl-NL" sz="4000" dirty="0"/>
              <a:t>De studenten nemen het publiek mee naar hoe zij tegen duurzaamheid aankijken en hoe zij als toekomstige spelers  (de huidige studenten) hierin wel of niet gevormd (moeten) worden</a:t>
            </a:r>
            <a:r>
              <a:rPr lang="nl-NL" sz="4000" b="1" dirty="0"/>
              <a:t>.</a:t>
            </a:r>
          </a:p>
          <a:p>
            <a:endParaRPr lang="nl-NL" sz="4000" b="1" dirty="0"/>
          </a:p>
          <a:p>
            <a:endParaRPr lang="nl-NL" sz="4000" b="1" dirty="0"/>
          </a:p>
          <a:p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9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6000" dirty="0"/>
              <a:t>Het CIRCLES platform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2862709"/>
            <a:ext cx="17002125" cy="11521280"/>
          </a:xfrm>
        </p:spPr>
        <p:txBody>
          <a:bodyPr/>
          <a:lstStyle/>
          <a:p>
            <a:r>
              <a:rPr lang="nl-NL" sz="4400" b="1" i="1" dirty="0"/>
              <a:t>Kenmerk: </a:t>
            </a:r>
          </a:p>
          <a:p>
            <a:r>
              <a:rPr lang="nl-NL" sz="4400" b="1" i="1" dirty="0">
                <a:solidFill>
                  <a:srgbClr val="FF0000"/>
                </a:solidFill>
              </a:rPr>
              <a:t>Wetenschappelijk medewerkers van UT werken samen met bedrijven</a:t>
            </a:r>
          </a:p>
          <a:p>
            <a:endParaRPr lang="nl-NL" sz="4400" b="1" i="1" dirty="0"/>
          </a:p>
          <a:p>
            <a:r>
              <a:rPr lang="nl-NL" sz="4400" b="1" i="1" dirty="0"/>
              <a:t>Spreker</a:t>
            </a:r>
            <a:r>
              <a:rPr lang="nl-NL" sz="4400" i="1" dirty="0"/>
              <a:t>: </a:t>
            </a:r>
          </a:p>
          <a:p>
            <a:r>
              <a:rPr lang="nl-NL" sz="4000" dirty="0"/>
              <a:t>ir Marten Toxopeus, </a:t>
            </a:r>
            <a:r>
              <a:rPr lang="nl-NL" sz="4000" dirty="0" err="1"/>
              <a:t>ass</a:t>
            </a:r>
            <a:r>
              <a:rPr lang="nl-NL" sz="4000" dirty="0"/>
              <a:t>. professor </a:t>
            </a:r>
            <a:r>
              <a:rPr lang="nl-NL" sz="4000" dirty="0" err="1"/>
              <a:t>Faculty</a:t>
            </a:r>
            <a:r>
              <a:rPr lang="nl-NL" sz="4000" dirty="0"/>
              <a:t> of Engineering Technology, Design, Production </a:t>
            </a:r>
            <a:r>
              <a:rPr lang="nl-NL" sz="4000" dirty="0" err="1"/>
              <a:t>and</a:t>
            </a:r>
            <a:r>
              <a:rPr lang="nl-NL" sz="4000" dirty="0"/>
              <a:t> Management ( OPN) Universiteit Twente</a:t>
            </a:r>
            <a:br>
              <a:rPr lang="nl-NL" sz="4000" dirty="0"/>
            </a:br>
            <a:endParaRPr lang="nl-NL" sz="4400" b="1" i="1" dirty="0"/>
          </a:p>
          <a:p>
            <a:r>
              <a:rPr lang="nl-NL" sz="4400" b="1" i="1" dirty="0"/>
              <a:t>Aanhef:</a:t>
            </a:r>
            <a:r>
              <a:rPr lang="nl-NL" dirty="0"/>
              <a:t> </a:t>
            </a:r>
            <a:r>
              <a:rPr lang="nl-NL" sz="4000" dirty="0" err="1"/>
              <a:t>Arise</a:t>
            </a:r>
            <a:r>
              <a:rPr lang="nl-NL" sz="4000" dirty="0"/>
              <a:t> en CIRCLES platform</a:t>
            </a:r>
          </a:p>
          <a:p>
            <a:endParaRPr lang="nl-NL" sz="4400" b="1" i="1" dirty="0"/>
          </a:p>
          <a:p>
            <a:r>
              <a:rPr lang="nl-NL" sz="4400" b="1" i="1" dirty="0"/>
              <a:t>Omschrijving:</a:t>
            </a:r>
            <a:r>
              <a:rPr lang="nl-NL" sz="4400" i="1" dirty="0"/>
              <a:t> </a:t>
            </a:r>
          </a:p>
          <a:p>
            <a:r>
              <a:rPr lang="nl-NL" sz="4000" dirty="0"/>
              <a:t>In het platform CIRCLES werken bedrijven, overheden, kennis- en onderwijsinstellingen in Oost-Nederland samen aan het omvormen van de economie tot een systeem waarbij alle gebruikte grondstoffen hoogwaardig opnieuw worden gebruikt.</a:t>
            </a:r>
          </a:p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7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8208522" cy="1571593"/>
          </a:xfrm>
        </p:spPr>
        <p:txBody>
          <a:bodyPr/>
          <a:lstStyle/>
          <a:p>
            <a:r>
              <a:rPr lang="nl-NL" sz="6000" dirty="0"/>
              <a:t>Star-up bedrijf </a:t>
            </a:r>
            <a:r>
              <a:rPr lang="nl-NL" sz="6000" dirty="0" err="1"/>
              <a:t>Leyden</a:t>
            </a:r>
            <a:r>
              <a:rPr lang="nl-NL" sz="6000" dirty="0"/>
              <a:t> </a:t>
            </a:r>
            <a:r>
              <a:rPr lang="nl-NL" sz="6000" dirty="0" err="1"/>
              <a:t>Jar</a:t>
            </a:r>
            <a:r>
              <a:rPr lang="nl-NL" sz="6000" dirty="0"/>
              <a:t>: Li-ion batterijen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2790701"/>
            <a:ext cx="17002125" cy="11665296"/>
          </a:xfrm>
        </p:spPr>
        <p:txBody>
          <a:bodyPr/>
          <a:lstStyle/>
          <a:p>
            <a:r>
              <a:rPr lang="nl-NL" sz="4400" b="1" i="1" dirty="0"/>
              <a:t>Kenmerk:</a:t>
            </a:r>
            <a:r>
              <a:rPr lang="nl-NL" sz="4400" b="1" dirty="0"/>
              <a:t>  </a:t>
            </a:r>
            <a:r>
              <a:rPr lang="nl-NL" sz="4400" b="1" dirty="0" err="1">
                <a:solidFill>
                  <a:srgbClr val="FF0000"/>
                </a:solidFill>
              </a:rPr>
              <a:t>Start-up</a:t>
            </a:r>
            <a:r>
              <a:rPr lang="nl-NL" sz="4400" b="1" dirty="0">
                <a:solidFill>
                  <a:srgbClr val="FF0000"/>
                </a:solidFill>
              </a:rPr>
              <a:t> ontwikkelen technische oplossing voor energieopslag nodig voor duurzame energieopwekking</a:t>
            </a:r>
          </a:p>
          <a:p>
            <a:endParaRPr lang="nl-NL" sz="4400" b="1" i="1" dirty="0"/>
          </a:p>
          <a:p>
            <a:r>
              <a:rPr lang="nl-NL" sz="4400" b="1" i="1" dirty="0"/>
              <a:t>Spreker:</a:t>
            </a:r>
            <a:r>
              <a:rPr lang="nl-NL" sz="4400" b="1" dirty="0"/>
              <a:t> </a:t>
            </a:r>
          </a:p>
          <a:p>
            <a:r>
              <a:rPr lang="nl-NL" sz="4400" dirty="0"/>
              <a:t>Dr. Arjen </a:t>
            </a:r>
            <a:r>
              <a:rPr lang="nl-NL" sz="4400" dirty="0" err="1"/>
              <a:t>Didden</a:t>
            </a:r>
            <a:r>
              <a:rPr lang="nl-NL" sz="4400" dirty="0"/>
              <a:t>     R&amp;D </a:t>
            </a:r>
            <a:r>
              <a:rPr lang="en-US" sz="4400" dirty="0"/>
              <a:t>Process Technology </a:t>
            </a:r>
            <a:endParaRPr lang="nl-NL" sz="4400" dirty="0"/>
          </a:p>
          <a:p>
            <a:endParaRPr lang="nl-NL" dirty="0"/>
          </a:p>
          <a:p>
            <a:r>
              <a:rPr lang="en-US" sz="4400" b="1" i="1" dirty="0"/>
              <a:t>Omschrijving: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Ons startup bedrijf werkt aan een nieuwe technologie voor de productie van batterij-anodes waarmee we de energiedichtheid van Li-ion batterijen met ~50% kunnen verhogen. </a:t>
            </a:r>
          </a:p>
          <a:p>
            <a:endParaRPr lang="nl-N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Dit past goed in het thema van duurzame ontwikkelingen omdat het de opslag van duurzame energie efficiënter kan maken of  de bruikbaarheid van elektrische auto’s vergroot. </a:t>
            </a:r>
          </a:p>
          <a:p>
            <a:endParaRPr lang="nl-NL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/>
              <a:t>We staan bijvoorbeeld in de belangstelling bij BMW </a:t>
            </a:r>
            <a:r>
              <a:rPr lang="nl-NL" sz="4000" dirty="0">
                <a:hlinkClick r:id="rId2"/>
              </a:rPr>
              <a:t>(site).</a:t>
            </a:r>
            <a:r>
              <a:rPr lang="nl-NL" sz="4000" dirty="0"/>
              <a:t> </a:t>
            </a:r>
            <a:endParaRPr lang="en-US" sz="4000" dirty="0"/>
          </a:p>
          <a:p>
            <a:r>
              <a:rPr lang="en-US" dirty="0"/>
              <a:t> 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83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9144626" cy="960759"/>
          </a:xfrm>
        </p:spPr>
        <p:txBody>
          <a:bodyPr/>
          <a:lstStyle/>
          <a:p>
            <a:r>
              <a:rPr lang="nl-NL" sz="6000" dirty="0"/>
              <a:t>Tarieven Lidmaatschap Jaarcontributie 2018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889458"/>
              </p:ext>
            </p:extLst>
          </p:nvPr>
        </p:nvGraphicFramePr>
        <p:xfrm>
          <a:off x="1764681" y="3654795"/>
          <a:ext cx="18938104" cy="1038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594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677">
                <a:tc>
                  <a:txBody>
                    <a:bodyPr/>
                    <a:lstStyle/>
                    <a:p>
                      <a:pPr marL="0" marR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 err="1"/>
                        <a:t>Chartership</a:t>
                      </a:r>
                      <a:r>
                        <a:rPr lang="nl-NL" b="0" dirty="0"/>
                        <a:t> lidmaatschap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€ 257,50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677">
                <a:tc>
                  <a:txBody>
                    <a:bodyPr/>
                    <a:lstStyle/>
                    <a:p>
                      <a:r>
                        <a:rPr lang="nl-NL" b="0" dirty="0"/>
                        <a:t>Regulier lidmaatschap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€ 137,50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932">
                <a:tc>
                  <a:txBody>
                    <a:bodyPr/>
                    <a:lstStyle/>
                    <a:p>
                      <a:r>
                        <a:rPr lang="nl-NL" b="0" dirty="0"/>
                        <a:t>Senior lidmaatschap (geldig na het jaar waarin de AOW-leeftijd bereikt</a:t>
                      </a:r>
                      <a:r>
                        <a:rPr lang="nl-NL" b="0" baseline="0" dirty="0"/>
                        <a:t> is)</a:t>
                      </a:r>
                      <a:endParaRPr lang="nl-N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€ 108,00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932">
                <a:tc>
                  <a:txBody>
                    <a:bodyPr/>
                    <a:lstStyle/>
                    <a:p>
                      <a:r>
                        <a:rPr lang="nl-NL" b="0" dirty="0"/>
                        <a:t>Lidmaatschap met overgangstarief voor personen afgestudeerd in 2017 /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€ 69,00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932">
                <a:tc>
                  <a:txBody>
                    <a:bodyPr/>
                    <a:lstStyle/>
                    <a:p>
                      <a:pPr marL="0" marR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Student lidmaatschap (voor studenten die een technische studie in voltijd volgen)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€ 44,00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677">
                <a:tc>
                  <a:txBody>
                    <a:bodyPr/>
                    <a:lstStyle/>
                    <a:p>
                      <a:r>
                        <a:rPr lang="nl-NL" b="0" dirty="0"/>
                        <a:t>PhD studenten en onderzoekers in opleiding (OIO)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€ 44,00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3932">
                <a:tc>
                  <a:txBody>
                    <a:bodyPr/>
                    <a:lstStyle/>
                    <a:p>
                      <a:pPr marL="0" marR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dirty="0"/>
                        <a:t>Lidmaatschap van derde of meerdere afdeling(en) per afdeling: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b="0" dirty="0"/>
                        <a:t>€ 2,50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06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332633" y="1422550"/>
            <a:ext cx="18002000" cy="1368151"/>
          </a:xfrm>
        </p:spPr>
        <p:txBody>
          <a:bodyPr/>
          <a:lstStyle/>
          <a:p>
            <a:r>
              <a:rPr lang="nl-NL" sz="6000" dirty="0"/>
              <a:t>Programma Meet &amp; Greet DT 6 februari 2018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332633" y="2862709"/>
            <a:ext cx="20090232" cy="11377264"/>
          </a:xfrm>
        </p:spPr>
        <p:txBody>
          <a:bodyPr/>
          <a:lstStyle/>
          <a:p>
            <a:r>
              <a:rPr lang="nl-NL" sz="4000" b="1" dirty="0">
                <a:solidFill>
                  <a:srgbClr val="FF0000"/>
                </a:solidFill>
              </a:rPr>
              <a:t>15.00 : Ontvangst en eerste kennismaking</a:t>
            </a:r>
          </a:p>
          <a:p>
            <a:endParaRPr lang="nl-NL" sz="4000" b="1" dirty="0"/>
          </a:p>
          <a:p>
            <a:r>
              <a:rPr lang="nl-NL" sz="4000" b="1" dirty="0"/>
              <a:t>15.30 : Start plenair programma</a:t>
            </a:r>
          </a:p>
          <a:p>
            <a:r>
              <a:rPr lang="nl-NL" sz="4000" dirty="0"/>
              <a:t>	</a:t>
            </a:r>
            <a:r>
              <a:rPr lang="nl-NL" sz="3600" i="1" dirty="0"/>
              <a:t>1. Opening door Andre Dijkmans voorzitter vakafdeling DT</a:t>
            </a:r>
          </a:p>
          <a:p>
            <a:r>
              <a:rPr lang="nl-NL" sz="3600" i="1" dirty="0"/>
              <a:t>	2. Andre Dijkmans: Terugkoppeling Meet &amp; Greet 2017</a:t>
            </a:r>
          </a:p>
          <a:p>
            <a:r>
              <a:rPr lang="nl-NL" sz="3600" i="1" dirty="0"/>
              <a:t>	3. Jos </a:t>
            </a:r>
            <a:r>
              <a:rPr lang="nl-NL" sz="3600" i="1" dirty="0" err="1"/>
              <a:t>Cozijnsen</a:t>
            </a:r>
            <a:r>
              <a:rPr lang="nl-NL" sz="3600" i="1" dirty="0"/>
              <a:t>: CO</a:t>
            </a:r>
            <a:r>
              <a:rPr lang="nl-NL" sz="3600" i="1" baseline="-25000" dirty="0"/>
              <a:t>2</a:t>
            </a:r>
            <a:r>
              <a:rPr lang="nl-NL" sz="3600" i="1" dirty="0"/>
              <a:t>  emissierechten en emissiehandel</a:t>
            </a:r>
            <a:endParaRPr lang="nl-NL" sz="3600" i="1" dirty="0">
              <a:solidFill>
                <a:srgbClr val="FF0000"/>
              </a:solidFill>
            </a:endParaRPr>
          </a:p>
          <a:p>
            <a:r>
              <a:rPr lang="nl-NL" sz="3600" i="1" dirty="0"/>
              <a:t>	4. Bart van Beers: Testen en Risico-profilering Duurzame Technologieën .</a:t>
            </a:r>
          </a:p>
          <a:p>
            <a:r>
              <a:rPr lang="nl-NL" sz="4000" b="1" dirty="0">
                <a:solidFill>
                  <a:srgbClr val="FF0000"/>
                </a:solidFill>
              </a:rPr>
              <a:t>17.30 : Broodbuffet en verplaatsen naar andere zaal + vragenlijst</a:t>
            </a:r>
          </a:p>
          <a:p>
            <a:endParaRPr lang="nl-NL" sz="4000" b="1" dirty="0"/>
          </a:p>
          <a:p>
            <a:r>
              <a:rPr lang="nl-NL" sz="4000" b="1" dirty="0"/>
              <a:t>18.30 : </a:t>
            </a:r>
            <a:r>
              <a:rPr lang="nl-NL" sz="4000" b="1" dirty="0" err="1"/>
              <a:t>Pitches</a:t>
            </a:r>
            <a:endParaRPr lang="nl-NL" sz="4000" b="1" dirty="0"/>
          </a:p>
          <a:p>
            <a:r>
              <a:rPr lang="nl-NL" sz="4000" dirty="0"/>
              <a:t>	</a:t>
            </a:r>
            <a:r>
              <a:rPr lang="nl-NL" sz="3600" i="1" dirty="0"/>
              <a:t>1. Jan Assink: Netwerk  Maatschappelijk </a:t>
            </a:r>
            <a:r>
              <a:rPr lang="nl-NL" sz="3600" i="1" dirty="0" err="1"/>
              <a:t>Locaal</a:t>
            </a:r>
            <a:r>
              <a:rPr lang="nl-NL" sz="3600" i="1" dirty="0"/>
              <a:t> Goed Bezig (MLGB)</a:t>
            </a:r>
          </a:p>
          <a:p>
            <a:r>
              <a:rPr lang="nl-NL" sz="3600" i="1" dirty="0"/>
              <a:t>	2. Simone  </a:t>
            </a:r>
            <a:r>
              <a:rPr lang="nl-NL" sz="3600" i="1" dirty="0" err="1"/>
              <a:t>Hesseling</a:t>
            </a:r>
            <a:r>
              <a:rPr lang="nl-NL" sz="3600" i="1" dirty="0"/>
              <a:t> en Jasper ten Dam:  Verduurzamen UT</a:t>
            </a:r>
          </a:p>
          <a:p>
            <a:r>
              <a:rPr lang="nl-NL" sz="3600" i="1" dirty="0"/>
              <a:t>	3. Marten Toxopeus UT:  Het CIRCLE platform en grondstoffen</a:t>
            </a:r>
          </a:p>
          <a:p>
            <a:r>
              <a:rPr lang="nl-NL" sz="3600" i="1" dirty="0"/>
              <a:t>	4. Melissa Wijngaarden en Noor </a:t>
            </a:r>
            <a:r>
              <a:rPr lang="nl-NL" sz="3600" i="1" dirty="0" err="1"/>
              <a:t>Veenhof</a:t>
            </a:r>
            <a:r>
              <a:rPr lang="nl-NL" sz="3600" i="1" dirty="0"/>
              <a:t>:   Duurzame mode </a:t>
            </a:r>
            <a:r>
              <a:rPr lang="nl-NL" sz="3600" i="1" dirty="0" err="1"/>
              <a:t>CeCe</a:t>
            </a:r>
            <a:endParaRPr lang="nl-NL" sz="3600" i="1" dirty="0"/>
          </a:p>
          <a:p>
            <a:r>
              <a:rPr lang="nl-NL" sz="3600" i="1" dirty="0"/>
              <a:t>	5. Arjen </a:t>
            </a:r>
            <a:r>
              <a:rPr lang="nl-NL" sz="3600" i="1" dirty="0" err="1"/>
              <a:t>Didden</a:t>
            </a:r>
            <a:r>
              <a:rPr lang="nl-NL" sz="3600" i="1" dirty="0"/>
              <a:t>:  </a:t>
            </a:r>
            <a:r>
              <a:rPr lang="nl-NL" sz="3600" i="1" dirty="0" err="1"/>
              <a:t>Leyden</a:t>
            </a:r>
            <a:r>
              <a:rPr lang="nl-NL" sz="3600" i="1" dirty="0"/>
              <a:t> </a:t>
            </a:r>
            <a:r>
              <a:rPr lang="nl-NL" sz="3600" i="1" dirty="0" err="1"/>
              <a:t>Jar</a:t>
            </a:r>
            <a:r>
              <a:rPr lang="nl-NL" sz="3600" i="1" dirty="0"/>
              <a:t>  ontwikkeling  Li-ion batterijen met hogere cap.</a:t>
            </a:r>
            <a:endParaRPr lang="nl-NL" sz="4000" dirty="0"/>
          </a:p>
          <a:p>
            <a:r>
              <a:rPr lang="nl-NL" sz="4000" b="1" dirty="0"/>
              <a:t>20.30 : Afsluiting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8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6840370" cy="1571593"/>
          </a:xfrm>
        </p:spPr>
        <p:txBody>
          <a:bodyPr/>
          <a:lstStyle/>
          <a:p>
            <a:r>
              <a:rPr lang="nl-NL" sz="6000" dirty="0"/>
              <a:t>Achtergrond en werkgebied Vakafdeling </a:t>
            </a:r>
          </a:p>
          <a:p>
            <a:r>
              <a:rPr lang="nl-NL" sz="6000" dirty="0"/>
              <a:t>Duurzame Technologie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24718" y="4665601"/>
            <a:ext cx="18146016" cy="10297144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4800" dirty="0"/>
              <a:t>Begin 2016 506 leden; nu 631 leden.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4800" dirty="0"/>
              <a:t>Meet &amp; Greet nr.1  06-02-2017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4800" dirty="0"/>
              <a:t>Ontstaan uit fusie Milieutechniek en Voedsel &amp; Groen.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4800" dirty="0"/>
              <a:t>Organiseert ongeveer 5 tot 8 activiteiten per  jaar.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4800" dirty="0"/>
              <a:t>Is de weg ingeslagen van </a:t>
            </a:r>
            <a:r>
              <a:rPr lang="nl-NL" sz="4800" b="1" dirty="0"/>
              <a:t>integreren</a:t>
            </a:r>
            <a:r>
              <a:rPr lang="nl-NL" sz="4800" dirty="0"/>
              <a:t>  van de industrie met de land en tuinbouw, de ruimtelijke ordening, voedselbewerking, voedselveiligheid, biobased, gevolgen voor klimaat, energie en dierenwelzijn maar bovenal samenhang hiervan tot </a:t>
            </a:r>
            <a:r>
              <a:rPr lang="nl-NL" sz="4800" b="1" dirty="0"/>
              <a:t>duurzame technologie en maatschappelijk verantwoord ondernemen.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93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6000" dirty="0"/>
              <a:t>Duurzaam handelen ???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4800" dirty="0"/>
              <a:t>2000: Vuurwerkramp Enschede (13 mei)</a:t>
            </a:r>
          </a:p>
          <a:p>
            <a:r>
              <a:rPr lang="nl-NL" sz="4800" dirty="0"/>
              <a:t>2009: Emissies opslag tanks </a:t>
            </a:r>
            <a:r>
              <a:rPr lang="nl-NL" sz="4800" dirty="0" err="1"/>
              <a:t>Odfjell</a:t>
            </a:r>
            <a:r>
              <a:rPr lang="nl-NL" sz="4800" dirty="0"/>
              <a:t> Terminals</a:t>
            </a:r>
          </a:p>
          <a:p>
            <a:r>
              <a:rPr lang="nl-NL" sz="4800" dirty="0"/>
              <a:t>2007-2009: Q-koorts geiten</a:t>
            </a:r>
          </a:p>
          <a:p>
            <a:r>
              <a:rPr lang="nl-NL" sz="4800" dirty="0"/>
              <a:t>2010: Vlissingen Cd lucht emissie Thermphos</a:t>
            </a:r>
          </a:p>
          <a:p>
            <a:r>
              <a:rPr lang="nl-NL" sz="4800" dirty="0"/>
              <a:t>2011: Brand Moerdijk Chemie-Pack ( 5 jan.)</a:t>
            </a:r>
          </a:p>
          <a:p>
            <a:r>
              <a:rPr lang="nl-NL" sz="4800" dirty="0"/>
              <a:t>20YY: Sanering terrein Thermphos</a:t>
            </a:r>
          </a:p>
          <a:p>
            <a:r>
              <a:rPr lang="nl-NL" sz="4800" dirty="0"/>
              <a:t>2017: Vliegvelden o.a. Lelystad</a:t>
            </a:r>
          </a:p>
          <a:p>
            <a:r>
              <a:rPr lang="nl-NL" sz="4800" dirty="0"/>
              <a:t>20xx: Aardbevingen Groningen: NAM + Overheid</a:t>
            </a:r>
          </a:p>
          <a:p>
            <a:r>
              <a:rPr lang="nl-NL" sz="4800" dirty="0"/>
              <a:t>2015: Cr VI in verf + inleenkrachten zonder PBM</a:t>
            </a:r>
          </a:p>
          <a:p>
            <a:r>
              <a:rPr lang="nl-NL" sz="4800" dirty="0"/>
              <a:t>2017: Mest boekhouding</a:t>
            </a:r>
          </a:p>
          <a:p>
            <a:r>
              <a:rPr lang="nl-NL" sz="4800" dirty="0"/>
              <a:t>2018: Telling rundvee in relatie tot emissies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86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116609" y="1685926"/>
            <a:ext cx="16705856" cy="1571593"/>
          </a:xfrm>
        </p:spPr>
        <p:txBody>
          <a:bodyPr/>
          <a:lstStyle/>
          <a:p>
            <a:r>
              <a:rPr lang="nl-NL" sz="6000" dirty="0"/>
              <a:t>Vakafdeling Duurzame Technologie KIVI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116609" y="3150741"/>
            <a:ext cx="18362040" cy="10729192"/>
          </a:xfrm>
        </p:spPr>
        <p:txBody>
          <a:bodyPr/>
          <a:lstStyle/>
          <a:p>
            <a:r>
              <a:rPr lang="nl-NL" sz="5400" dirty="0"/>
              <a:t>Uitgangspunten vakafdeling Duurzame Technologie:</a:t>
            </a:r>
          </a:p>
          <a:p>
            <a:endParaRPr lang="nl-NL" sz="4800" dirty="0"/>
          </a:p>
          <a:p>
            <a:r>
              <a:rPr lang="nl-NL" sz="4800" b="1" dirty="0"/>
              <a:t>Beroepsethiek</a:t>
            </a:r>
            <a:r>
              <a:rPr lang="nl-NL" sz="4800" dirty="0"/>
              <a:t>: Ingenieur moet zijn maatschappelijke verantwoordelijkheid nemen en daarbij rekening houden met de </a:t>
            </a:r>
            <a:r>
              <a:rPr lang="nl-NL" sz="4800" i="1" dirty="0"/>
              <a:t>economische</a:t>
            </a:r>
            <a:r>
              <a:rPr lang="nl-NL" sz="4800" dirty="0"/>
              <a:t>, de </a:t>
            </a:r>
            <a:r>
              <a:rPr lang="nl-NL" sz="4800" i="1" dirty="0"/>
              <a:t>maatschappelijke</a:t>
            </a:r>
            <a:r>
              <a:rPr lang="nl-NL" sz="4800" dirty="0"/>
              <a:t> en </a:t>
            </a:r>
            <a:r>
              <a:rPr lang="nl-NL" sz="4800" i="1" dirty="0"/>
              <a:t>ecologische </a:t>
            </a:r>
            <a:r>
              <a:rPr lang="nl-NL" sz="4800" dirty="0"/>
              <a:t>gevolgen gedurende de gehele levensduur van zijn projecten.</a:t>
            </a:r>
          </a:p>
          <a:p>
            <a:endParaRPr lang="nl-NL" sz="4800" dirty="0"/>
          </a:p>
          <a:p>
            <a:r>
              <a:rPr lang="nl-NL" sz="4800" b="1" dirty="0"/>
              <a:t>Duurzaamheid</a:t>
            </a:r>
            <a:r>
              <a:rPr lang="nl-NL" sz="4800" dirty="0"/>
              <a:t>: Wereld van nu heeft technologisch, ecologische en sociale </a:t>
            </a:r>
            <a:r>
              <a:rPr lang="nl-NL" sz="4800" b="1" i="1" dirty="0"/>
              <a:t>duurzame</a:t>
            </a:r>
            <a:r>
              <a:rPr lang="nl-NL" sz="4800" b="1" dirty="0"/>
              <a:t> </a:t>
            </a:r>
            <a:r>
              <a:rPr lang="nl-NL" sz="4800" b="1" i="1" dirty="0"/>
              <a:t>oplossingen</a:t>
            </a:r>
            <a:r>
              <a:rPr lang="nl-NL" sz="4800" dirty="0"/>
              <a:t> nodig: </a:t>
            </a:r>
            <a:r>
              <a:rPr lang="nl-NL" sz="4800" b="1" dirty="0"/>
              <a:t>De</a:t>
            </a:r>
            <a:r>
              <a:rPr lang="nl-NL" sz="4800" dirty="0"/>
              <a:t> </a:t>
            </a:r>
            <a:r>
              <a:rPr lang="nl-NL" sz="4800" b="1" dirty="0"/>
              <a:t>Ingenieur</a:t>
            </a:r>
          </a:p>
          <a:p>
            <a:endParaRPr lang="nl-NL" sz="4800" dirty="0"/>
          </a:p>
          <a:p>
            <a:r>
              <a:rPr lang="nl-NL" sz="4800" b="1" dirty="0"/>
              <a:t>Hoe</a:t>
            </a:r>
            <a:r>
              <a:rPr lang="nl-NL" sz="4800" dirty="0"/>
              <a:t>: Door als vakafdeling een platform te zijn voor het verhogen van kennis en het uitbreiden van het professionele netwerk rondom de uitdagingen van morgen: </a:t>
            </a:r>
            <a:r>
              <a:rPr lang="nl-NL" sz="4800" b="1" dirty="0"/>
              <a:t>Samenwerken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9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6840370" cy="1571593"/>
          </a:xfrm>
        </p:spPr>
        <p:txBody>
          <a:bodyPr/>
          <a:lstStyle/>
          <a:p>
            <a:r>
              <a:rPr lang="nl-NL" sz="6000" dirty="0" err="1"/>
              <a:t>Vakafdeling</a:t>
            </a:r>
            <a:r>
              <a:rPr lang="nl-NL" sz="6000" dirty="0"/>
              <a:t> Duurzame Technologie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908697" y="3582789"/>
            <a:ext cx="17704466" cy="10287000"/>
          </a:xfrm>
        </p:spPr>
        <p:txBody>
          <a:bodyPr/>
          <a:lstStyle/>
          <a:p>
            <a:r>
              <a:rPr lang="nl-NL" sz="4800" dirty="0"/>
              <a:t>Samengevat: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800" dirty="0"/>
              <a:t>De afdeling houdt zich bezig met duurzaamheid  waarbij de ingenieur bezig is met </a:t>
            </a:r>
            <a:r>
              <a:rPr lang="nl-NL" sz="4800" b="1" dirty="0"/>
              <a:t>duurzame technologie. 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800" dirty="0"/>
              <a:t>Het bestuur wil </a:t>
            </a:r>
            <a:r>
              <a:rPr lang="nl-NL" sz="4800" b="1" dirty="0"/>
              <a:t>alle leeftijden </a:t>
            </a:r>
            <a:r>
              <a:rPr lang="nl-NL" sz="4800" dirty="0"/>
              <a:t>mee laten doen aan organiseren van activiteiten en bestuurstaken.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800" b="1" dirty="0"/>
              <a:t>Samenwerking</a:t>
            </a:r>
            <a:r>
              <a:rPr lang="nl-NL" sz="4800" dirty="0"/>
              <a:t> met, andere afdelingen, WUR, studenten van de </a:t>
            </a:r>
            <a:r>
              <a:rPr lang="nl-NL" sz="4800" dirty="0" err="1"/>
              <a:t>TU’s</a:t>
            </a:r>
            <a:r>
              <a:rPr lang="nl-NL" sz="4800" dirty="0"/>
              <a:t>, VVM, etc.</a:t>
            </a:r>
          </a:p>
          <a:p>
            <a:pPr marL="685800" indent="-6858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NL" sz="4800" dirty="0">
                <a:solidFill>
                  <a:srgbClr val="FF0000"/>
                </a:solidFill>
              </a:rPr>
              <a:t>Verdieping en Verbreding: Bestuur wil ook leden van DT activiteiten laten organiseren </a:t>
            </a:r>
            <a:r>
              <a:rPr lang="nl-NL" sz="4800" dirty="0">
                <a:solidFill>
                  <a:srgbClr val="00B050"/>
                </a:solidFill>
              </a:rPr>
              <a:t>via o.a. Meet &amp; Greet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12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5616234" cy="1571593"/>
          </a:xfrm>
        </p:spPr>
        <p:txBody>
          <a:bodyPr/>
          <a:lstStyle/>
          <a:p>
            <a:r>
              <a:rPr lang="nl-NL" sz="6000" dirty="0"/>
              <a:t>Vakafdeling Duurzame Technologie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2934717"/>
            <a:ext cx="17002125" cy="11038458"/>
          </a:xfrm>
        </p:spPr>
        <p:txBody>
          <a:bodyPr/>
          <a:lstStyle/>
          <a:p>
            <a:r>
              <a:rPr lang="nl-NL" sz="5400" dirty="0"/>
              <a:t>De vakafdeling houdt u op de hoogte van de laatste ontwikkelingen op het gebied van: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Duurzame Energietechnologie en Energiebesparing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Grondstoffenvoorziening en Biobased technologie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err="1"/>
              <a:t>Ecodesign</a:t>
            </a:r>
            <a:r>
              <a:rPr lang="nl-NL" sz="4800" dirty="0"/>
              <a:t>, </a:t>
            </a:r>
            <a:r>
              <a:rPr lang="nl-NL" sz="4800" dirty="0" err="1"/>
              <a:t>Cradle</a:t>
            </a:r>
            <a:r>
              <a:rPr lang="nl-NL" sz="4800" dirty="0"/>
              <a:t> </a:t>
            </a:r>
            <a:r>
              <a:rPr lang="nl-NL" sz="4800" dirty="0" err="1"/>
              <a:t>to</a:t>
            </a:r>
            <a:r>
              <a:rPr lang="nl-NL" sz="4800" dirty="0"/>
              <a:t> </a:t>
            </a:r>
            <a:r>
              <a:rPr lang="nl-NL" sz="4800" dirty="0" err="1"/>
              <a:t>cradle</a:t>
            </a:r>
            <a:r>
              <a:rPr lang="nl-NL" sz="4800" dirty="0"/>
              <a:t> productie, Circulaire economie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Klimaatverandering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CO</a:t>
            </a:r>
            <a:r>
              <a:rPr lang="nl-NL" sz="4800" baseline="-25000" dirty="0"/>
              <a:t>2</a:t>
            </a:r>
            <a:r>
              <a:rPr lang="nl-NL" sz="4800" dirty="0"/>
              <a:t>-benchmarking, -reductie en –opslag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Ruimtelijke ordening, landschapsinrichting en beheer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Ontwikkeling metropolen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Dierenwelzijn, voedselproductie, voedselveiligheid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Milieumanagement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/>
              <a:t>Maatschappelijk verantwoord ondernemen.</a:t>
            </a:r>
          </a:p>
          <a:p>
            <a:endParaRPr lang="nl-NL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55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404641" y="1062509"/>
            <a:ext cx="15913768" cy="1571593"/>
          </a:xfrm>
        </p:spPr>
        <p:txBody>
          <a:bodyPr/>
          <a:lstStyle/>
          <a:p>
            <a:r>
              <a:rPr lang="nl-NL" sz="6000" dirty="0"/>
              <a:t>Activiteiten </a:t>
            </a:r>
            <a:r>
              <a:rPr lang="nl-NL" sz="6000"/>
              <a:t>DT 2016 </a:t>
            </a:r>
            <a:r>
              <a:rPr lang="nl-NL" sz="6000" dirty="0"/>
              <a:t>en volgende jaren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188617" y="2502669"/>
            <a:ext cx="18442285" cy="109350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sz="4000" b="1" dirty="0"/>
              <a:t> Hoofdthema Klimaat : Akkoord van Parijs 12 dec 2015</a:t>
            </a:r>
          </a:p>
          <a:p>
            <a:pPr marL="514350" indent="-514350">
              <a:buAutoNum type="arabicPeriod"/>
            </a:pPr>
            <a:r>
              <a:rPr lang="nl-NL" sz="4000" b="1" dirty="0"/>
              <a:t> Hoofdthema: Circulaire Economie KIVI Congres 2017 en 2018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90635"/>
              </p:ext>
            </p:extLst>
          </p:nvPr>
        </p:nvGraphicFramePr>
        <p:xfrm>
          <a:off x="1404641" y="4302869"/>
          <a:ext cx="18218024" cy="911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endParaRPr lang="nl-NL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endParaRPr lang="nl-NL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endParaRPr lang="nl-NL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r>
                        <a:rPr lang="nl-NL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r>
                        <a:rPr lang="nl-NL" sz="40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Unipro</a:t>
                      </a:r>
                      <a:endParaRPr lang="nl-NL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r>
                        <a:rPr lang="nl-NL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Duurzaam gebouw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endParaRPr lang="nl-NL" sz="4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r>
                        <a:rPr lang="nl-NL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2248676" rtl="0" eaLnBrk="1" latinLnBrk="0" hangingPunct="1"/>
                      <a:r>
                        <a:rPr lang="nl-NL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Kassen en klimaatregeling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Orange 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Zonne energie - Klimaat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Kennissessie</a:t>
                      </a:r>
                      <a:r>
                        <a:rPr lang="nl-NL" sz="4000" b="0" baseline="0" dirty="0"/>
                        <a:t> MVO Foodsector</a:t>
                      </a:r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Kennisdelen - Voedsel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4000" b="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Meet &amp; Greet 8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>
                          <a:solidFill>
                            <a:srgbClr val="C00000"/>
                          </a:solidFill>
                        </a:rPr>
                        <a:t>Uitbouwen bijdragen aan</a:t>
                      </a:r>
                      <a:r>
                        <a:rPr lang="nl-NL" sz="4000" b="0" baseline="0" dirty="0">
                          <a:solidFill>
                            <a:srgbClr val="C00000"/>
                          </a:solidFill>
                        </a:rPr>
                        <a:t> rol KIVI</a:t>
                      </a:r>
                      <a:endParaRPr lang="nl-NL" sz="4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 err="1"/>
                        <a:t>Sapa</a:t>
                      </a:r>
                      <a:r>
                        <a:rPr lang="nl-NL" sz="4000" b="0" dirty="0"/>
                        <a:t> aluminium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Duurzaam / Hergebruik / </a:t>
                      </a:r>
                      <a:r>
                        <a:rPr lang="nl-NL" sz="4000" b="0" baseline="0" dirty="0"/>
                        <a:t>energieverbruik</a:t>
                      </a:r>
                      <a:endParaRPr lang="nl-NL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Kameleon</a:t>
                      </a:r>
                      <a:r>
                        <a:rPr lang="nl-NL" sz="4000" b="0" dirty="0"/>
                        <a:t> PV zonnepanelen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Specifieke dak- en wandpanelen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000" b="0" baseline="0" dirty="0"/>
                        <a:t>Nieuw Gemeentehuis Venlo</a:t>
                      </a:r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24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000" b="0" dirty="0" err="1"/>
                        <a:t>Cradle</a:t>
                      </a:r>
                      <a:r>
                        <a:rPr lang="nl-NL" sz="4000" b="0" baseline="0" dirty="0"/>
                        <a:t> </a:t>
                      </a:r>
                      <a:r>
                        <a:rPr lang="nl-NL" sz="4000" b="0" baseline="0" dirty="0" err="1"/>
                        <a:t>to</a:t>
                      </a:r>
                      <a:r>
                        <a:rPr lang="nl-NL" sz="4000" b="0" baseline="0" dirty="0"/>
                        <a:t> </a:t>
                      </a:r>
                      <a:r>
                        <a:rPr lang="nl-NL" sz="4000" b="0" baseline="0" dirty="0" err="1"/>
                        <a:t>Cradle</a:t>
                      </a:r>
                      <a:r>
                        <a:rPr lang="nl-NL" sz="4000" b="0" baseline="0" dirty="0"/>
                        <a:t> </a:t>
                      </a:r>
                      <a:endParaRPr lang="nl-NL" sz="4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Suiker Unie Dinteloord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Duurzaamheid suikerproductie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2096">
                <a:tc>
                  <a:txBody>
                    <a:bodyPr/>
                    <a:lstStyle/>
                    <a:p>
                      <a:r>
                        <a:rPr lang="nl-NL" sz="4000" b="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 err="1"/>
                        <a:t>Rendac</a:t>
                      </a:r>
                      <a:r>
                        <a:rPr lang="nl-NL" sz="4000" b="0" dirty="0"/>
                        <a:t> / </a:t>
                      </a:r>
                      <a:r>
                        <a:rPr lang="nl-NL" sz="4000" b="0" dirty="0" err="1"/>
                        <a:t>Ecoson</a:t>
                      </a:r>
                      <a:r>
                        <a:rPr lang="nl-NL" sz="4000" b="0" dirty="0"/>
                        <a:t> 18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>
                          <a:solidFill>
                            <a:schemeClr val="tx1"/>
                          </a:solidFill>
                        </a:rPr>
                        <a:t>Kadaververwerking en grondstoffen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Meet &amp; Greet 6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>
                          <a:solidFill>
                            <a:srgbClr val="C00000"/>
                          </a:solidFill>
                        </a:rPr>
                        <a:t>Uitbouwen bijdragen aan</a:t>
                      </a:r>
                      <a:r>
                        <a:rPr lang="nl-NL" sz="4000" b="0" baseline="0" dirty="0">
                          <a:solidFill>
                            <a:srgbClr val="C00000"/>
                          </a:solidFill>
                        </a:rPr>
                        <a:t> rol KIVI</a:t>
                      </a:r>
                      <a:endParaRPr lang="nl-NL" sz="4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sz="4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 err="1"/>
                        <a:t>Avans</a:t>
                      </a:r>
                      <a:r>
                        <a:rPr lang="nl-NL" sz="4000" b="0" dirty="0"/>
                        <a:t> Hogeschool 21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/>
                        <a:t>College duurzaamheid in Al-keten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0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6000" dirty="0"/>
              <a:t>Resultaten Meet &amp; Greet 2017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 dirty="0"/>
              <a:t>40 deelnemers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 dirty="0"/>
              <a:t>Positieve reacties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 dirty="0"/>
              <a:t>60 ideeën ingediend  voor organiseren activiteiten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4400" dirty="0"/>
              <a:t>Bestuur DT Plan opgezet voor realiseren activiteiten</a:t>
            </a:r>
          </a:p>
          <a:p>
            <a:r>
              <a:rPr lang="nl-NL" sz="4400" dirty="0"/>
              <a:t>	Clusteren</a:t>
            </a:r>
          </a:p>
          <a:p>
            <a:r>
              <a:rPr lang="nl-NL" sz="4400" dirty="0"/>
              <a:t>	Indiener(s) betrekken bij realisatie</a:t>
            </a:r>
          </a:p>
          <a:p>
            <a:r>
              <a:rPr lang="nl-NL" sz="4400" dirty="0"/>
              <a:t>	Samen realiseren met een bestuurslid</a:t>
            </a:r>
          </a:p>
          <a:p>
            <a:r>
              <a:rPr lang="nl-NL" sz="4400" dirty="0"/>
              <a:t>	Regionaal verdelen en koppelen aan bestuurslid</a:t>
            </a:r>
          </a:p>
          <a:p>
            <a:r>
              <a:rPr lang="nl-NL" sz="4400" dirty="0"/>
              <a:t>	Volgorde uitvoering bepalen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Zie overzicht ideeën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Wat is er gerealiseerd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400" dirty="0"/>
              <a:t>Presentaties van de werkgroepen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4400" b="1" dirty="0"/>
          </a:p>
          <a:p>
            <a:endParaRPr lang="nl-NL" sz="44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92185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KIVI PPT">
  <a:themeElements>
    <a:clrScheme name="Kivi">
      <a:dk1>
        <a:srgbClr val="002F5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KIVI PPT</Template>
  <TotalTime>1694</TotalTime>
  <Words>1209</Words>
  <Application>Microsoft Office PowerPoint</Application>
  <PresentationFormat>Aangepast</PresentationFormat>
  <Paragraphs>217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Tahoma</vt:lpstr>
      <vt:lpstr>sjabloon KIVI PPT</vt:lpstr>
      <vt:lpstr>“Meet &amp; Greet” Afdeling Duurzame Technologie  Dinsdag 6 februari 2018 Locatie ”Antropia” Driebergen   Van harte welkom !!!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Engineering Society</dc:title>
  <dc:creator>Stephanie Limbeek</dc:creator>
  <cp:lastModifiedBy>Janjoris van Diepen</cp:lastModifiedBy>
  <cp:revision>138</cp:revision>
  <cp:lastPrinted>2018-02-05T18:25:04Z</cp:lastPrinted>
  <dcterms:created xsi:type="dcterms:W3CDTF">2014-11-19T09:45:18Z</dcterms:created>
  <dcterms:modified xsi:type="dcterms:W3CDTF">2018-02-06T13:39:48Z</dcterms:modified>
</cp:coreProperties>
</file>